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Kanit Light"/>
      <p:regular r:id="rId17"/>
    </p:embeddedFont>
    <p:embeddedFont>
      <p:font typeface="Kanit Light"/>
      <p:regular r:id="rId18"/>
    </p:embeddedFont>
    <p:embeddedFont>
      <p:font typeface="Kanit Light"/>
      <p:regular r:id="rId19"/>
    </p:embeddedFont>
    <p:embeddedFont>
      <p:font typeface="Kanit Light"/>
      <p:regular r:id="rId20"/>
    </p:embeddedFont>
    <p:embeddedFont>
      <p:font typeface="Martel Sans"/>
      <p:regular r:id="rId21"/>
    </p:embeddedFont>
    <p:embeddedFont>
      <p:font typeface="Martel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11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INGENIERÍA EN SISTEMAS DE INFORMACIÓN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588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Paradigma y Lenguaje de Programación III. Trabajo Integrador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57688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Estudiante: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Marcos Agustin Varela Ropat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Profesor: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Mgter. Ing. Agustín Encina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Materia: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Paradigma y Lenguaje de Programación III.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Año: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Tercero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1234" y="584359"/>
            <a:ext cx="4105870" cy="513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Conclusión y Futuro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061234" y="1343978"/>
            <a:ext cx="7994333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GameStore Digital evolucionó a un sistema completo, dinámico y administrable, cumpliendo los objetivos planteados.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061234" y="2053947"/>
            <a:ext cx="656868" cy="985361"/>
          </a:xfrm>
          <a:prstGeom prst="roundRect">
            <a:avLst>
              <a:gd name="adj" fmla="val 36004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266498" y="2392680"/>
            <a:ext cx="246340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882289" y="2218134"/>
            <a:ext cx="2052876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Registro de Clientes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061234" y="3203496"/>
            <a:ext cx="656868" cy="985361"/>
          </a:xfrm>
          <a:prstGeom prst="roundRect">
            <a:avLst>
              <a:gd name="adj" fmla="val 36004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266498" y="3542228"/>
            <a:ext cx="246340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882289" y="3367683"/>
            <a:ext cx="2052876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Historial de Compras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061234" y="4353044"/>
            <a:ext cx="656868" cy="985361"/>
          </a:xfrm>
          <a:prstGeom prst="roundRect">
            <a:avLst>
              <a:gd name="adj" fmla="val 36004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66498" y="4691777"/>
            <a:ext cx="246340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6882289" y="4517231"/>
            <a:ext cx="2609612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Integración con APIs de Pago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061234" y="5502593"/>
            <a:ext cx="656868" cy="985361"/>
          </a:xfrm>
          <a:prstGeom prst="roundRect">
            <a:avLst>
              <a:gd name="adj" fmla="val 36004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266498" y="5841325"/>
            <a:ext cx="246340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882289" y="5666780"/>
            <a:ext cx="2052876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Reportes y Dashboard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061234" y="6672620"/>
            <a:ext cx="7994333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Contenido Extra: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Diseño moderno y responsivo, contador dinámico, mensajes emergentes, optimización del flujo de compra, corrección de errores y reestructuración de carpetas.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6061234" y="7382589"/>
            <a:ext cx="7994333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Repositorio (GitHub):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https://github.com/agustinrpv/Trabajo-Integrador-Paradigma-III.git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88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Proyecto Integrador – GameStore Digital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6613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Nombre del Proyecto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GameStore Digital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925616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14624" y="51600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Breve Descripción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14624" y="565046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Plataforma web para la venta de videojuegos digitales de PlayStation 4 y 5.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83073"/>
            <a:ext cx="65100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GameStore Digital: La Idea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3201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GameStore Digital permite visualizar un catálogo completo, ver fichas detalladas, realizar compras y gestionar juegos desde un panel de administración. Integra frontend responsivo, backend en PHP, base de datos MySQL, carrito de compras y un módulo de administración seguro.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19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Objetivos Generales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8800" y="3441382"/>
            <a:ext cx="340162" cy="3401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0906" y="3434358"/>
            <a:ext cx="50513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Desarrollar una aplicación web funcional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530906" y="3924776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Orientada a ventas digitales, dinámica y completa.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1895" y="3441382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194000" y="3434358"/>
            <a:ext cx="53131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Unificar frontend, backend y base de datos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194000" y="3924776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Creando un sistema integral y cohesivo.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8800" y="4748332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4741307"/>
            <a:ext cx="53032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Brindar una experiencia de usuario óptima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5231725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Clara, rápida y agradable para el usuario final.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41895" y="4748332"/>
            <a:ext cx="340162" cy="34016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194000" y="4741307"/>
            <a:ext cx="46127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Implementar un panel administrativo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194000" y="523172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Para la gestión completa de todo el contenido del sitio.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326" y="554236"/>
            <a:ext cx="5038487" cy="629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Objetivos Específicos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05326" y="1889403"/>
            <a:ext cx="6509147" cy="1808678"/>
          </a:xfrm>
          <a:prstGeom prst="roundRect">
            <a:avLst>
              <a:gd name="adj" fmla="val 6067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05326" y="1866543"/>
            <a:ext cx="6509147" cy="91440"/>
          </a:xfrm>
          <a:prstGeom prst="roundRect">
            <a:avLst>
              <a:gd name="adj" fmla="val 92571"/>
            </a:avLst>
          </a:prstGeom>
          <a:solidFill>
            <a:srgbClr val="437066"/>
          </a:solidFill>
          <a:ln/>
        </p:spPr>
      </p:sp>
      <p:sp>
        <p:nvSpPr>
          <p:cNvPr id="5" name="Shape 3"/>
          <p:cNvSpPr/>
          <p:nvPr/>
        </p:nvSpPr>
        <p:spPr>
          <a:xfrm>
            <a:off x="3657600" y="1587103"/>
            <a:ext cx="604599" cy="604599"/>
          </a:xfrm>
          <a:prstGeom prst="roundRect">
            <a:avLst>
              <a:gd name="adj" fmla="val 151241"/>
            </a:avLst>
          </a:prstGeom>
          <a:solidFill>
            <a:srgbClr val="437066"/>
          </a:solidFill>
          <a:ln/>
        </p:spPr>
      </p:sp>
      <p:sp>
        <p:nvSpPr>
          <p:cNvPr id="6" name="Text 4"/>
          <p:cNvSpPr/>
          <p:nvPr/>
        </p:nvSpPr>
        <p:spPr>
          <a:xfrm>
            <a:off x="3838932" y="1738193"/>
            <a:ext cx="241816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29640" y="2393156"/>
            <a:ext cx="2519243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Base de Datos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929640" y="2828925"/>
            <a:ext cx="606051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Crear una DB para almacenar videojuegos con sus atributos.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415927" y="1889403"/>
            <a:ext cx="6509147" cy="1808678"/>
          </a:xfrm>
          <a:prstGeom prst="roundRect">
            <a:avLst>
              <a:gd name="adj" fmla="val 6067"/>
            </a:avLst>
          </a:pr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7415927" y="1866543"/>
            <a:ext cx="6509147" cy="91440"/>
          </a:xfrm>
          <a:prstGeom prst="roundRect">
            <a:avLst>
              <a:gd name="adj" fmla="val 92571"/>
            </a:avLst>
          </a:prstGeom>
          <a:solidFill>
            <a:srgbClr val="437066"/>
          </a:solidFill>
          <a:ln/>
        </p:spPr>
      </p:sp>
      <p:sp>
        <p:nvSpPr>
          <p:cNvPr id="11" name="Shape 9"/>
          <p:cNvSpPr/>
          <p:nvPr/>
        </p:nvSpPr>
        <p:spPr>
          <a:xfrm>
            <a:off x="10368201" y="1587103"/>
            <a:ext cx="604599" cy="604599"/>
          </a:xfrm>
          <a:prstGeom prst="roundRect">
            <a:avLst>
              <a:gd name="adj" fmla="val 151241"/>
            </a:avLst>
          </a:prstGeom>
          <a:solidFill>
            <a:srgbClr val="437066"/>
          </a:solidFill>
          <a:ln/>
        </p:spPr>
      </p:sp>
      <p:sp>
        <p:nvSpPr>
          <p:cNvPr id="12" name="Text 10"/>
          <p:cNvSpPr/>
          <p:nvPr/>
        </p:nvSpPr>
        <p:spPr>
          <a:xfrm>
            <a:off x="10549533" y="1738193"/>
            <a:ext cx="241816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7640241" y="2393156"/>
            <a:ext cx="2519243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Catálogo Dinámico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640241" y="2828925"/>
            <a:ext cx="6060519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Programar un catálogo que se adapte automáticamente a la DB.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05326" y="4201835"/>
            <a:ext cx="6509147" cy="1486257"/>
          </a:xfrm>
          <a:prstGeom prst="roundRect">
            <a:avLst>
              <a:gd name="adj" fmla="val 7383"/>
            </a:avLst>
          </a:prstGeom>
          <a:solidFill>
            <a:srgbClr val="FFFFFF"/>
          </a:solidFill>
          <a:ln/>
        </p:spPr>
      </p:sp>
      <p:sp>
        <p:nvSpPr>
          <p:cNvPr id="16" name="Shape 14"/>
          <p:cNvSpPr/>
          <p:nvPr/>
        </p:nvSpPr>
        <p:spPr>
          <a:xfrm>
            <a:off x="705326" y="4178975"/>
            <a:ext cx="6509147" cy="91440"/>
          </a:xfrm>
          <a:prstGeom prst="roundRect">
            <a:avLst>
              <a:gd name="adj" fmla="val 92571"/>
            </a:avLst>
          </a:prstGeom>
          <a:solidFill>
            <a:srgbClr val="437066"/>
          </a:solidFill>
          <a:ln/>
        </p:spPr>
      </p:sp>
      <p:sp>
        <p:nvSpPr>
          <p:cNvPr id="17" name="Shape 15"/>
          <p:cNvSpPr/>
          <p:nvPr/>
        </p:nvSpPr>
        <p:spPr>
          <a:xfrm>
            <a:off x="3657600" y="3899535"/>
            <a:ext cx="604599" cy="604599"/>
          </a:xfrm>
          <a:prstGeom prst="roundRect">
            <a:avLst>
              <a:gd name="adj" fmla="val 151241"/>
            </a:avLst>
          </a:prstGeom>
          <a:solidFill>
            <a:srgbClr val="437066"/>
          </a:solidFill>
          <a:ln/>
        </p:spPr>
      </p:sp>
      <p:sp>
        <p:nvSpPr>
          <p:cNvPr id="18" name="Text 16"/>
          <p:cNvSpPr/>
          <p:nvPr/>
        </p:nvSpPr>
        <p:spPr>
          <a:xfrm>
            <a:off x="3838932" y="4050625"/>
            <a:ext cx="241816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929640" y="4705588"/>
            <a:ext cx="2519243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Fichas de Producto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929640" y="5141357"/>
            <a:ext cx="606051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Desarrollar fichas accesibles desde listados o portada.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7415927" y="4201835"/>
            <a:ext cx="6509147" cy="1486257"/>
          </a:xfrm>
          <a:prstGeom prst="roundRect">
            <a:avLst>
              <a:gd name="adj" fmla="val 7383"/>
            </a:avLst>
          </a:prstGeom>
          <a:solidFill>
            <a:srgbClr val="FFFFFF"/>
          </a:solidFill>
          <a:ln/>
        </p:spPr>
      </p:sp>
      <p:sp>
        <p:nvSpPr>
          <p:cNvPr id="22" name="Shape 20"/>
          <p:cNvSpPr/>
          <p:nvPr/>
        </p:nvSpPr>
        <p:spPr>
          <a:xfrm>
            <a:off x="7415927" y="4178975"/>
            <a:ext cx="6509147" cy="91440"/>
          </a:xfrm>
          <a:prstGeom prst="roundRect">
            <a:avLst>
              <a:gd name="adj" fmla="val 92571"/>
            </a:avLst>
          </a:prstGeom>
          <a:solidFill>
            <a:srgbClr val="437066"/>
          </a:solidFill>
          <a:ln/>
        </p:spPr>
      </p:sp>
      <p:sp>
        <p:nvSpPr>
          <p:cNvPr id="23" name="Shape 21"/>
          <p:cNvSpPr/>
          <p:nvPr/>
        </p:nvSpPr>
        <p:spPr>
          <a:xfrm>
            <a:off x="10368201" y="3899535"/>
            <a:ext cx="604599" cy="604599"/>
          </a:xfrm>
          <a:prstGeom prst="roundRect">
            <a:avLst>
              <a:gd name="adj" fmla="val 151241"/>
            </a:avLst>
          </a:prstGeom>
          <a:solidFill>
            <a:srgbClr val="437066"/>
          </a:solidFill>
          <a:ln/>
        </p:spPr>
      </p:sp>
      <p:sp>
        <p:nvSpPr>
          <p:cNvPr id="24" name="Text 22"/>
          <p:cNvSpPr/>
          <p:nvPr/>
        </p:nvSpPr>
        <p:spPr>
          <a:xfrm>
            <a:off x="10549533" y="4050625"/>
            <a:ext cx="241816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1900" dirty="0"/>
          </a:p>
        </p:txBody>
      </p:sp>
      <p:sp>
        <p:nvSpPr>
          <p:cNvPr id="25" name="Text 23"/>
          <p:cNvSpPr/>
          <p:nvPr/>
        </p:nvSpPr>
        <p:spPr>
          <a:xfrm>
            <a:off x="7640241" y="4705588"/>
            <a:ext cx="2519243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Sistema de Carrito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7640241" y="5141357"/>
            <a:ext cx="606051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Incorporar un carrito con almacenamiento persistente.</a:t>
            </a:r>
            <a:endParaRPr lang="en-US" sz="1550" dirty="0"/>
          </a:p>
        </p:txBody>
      </p:sp>
      <p:sp>
        <p:nvSpPr>
          <p:cNvPr id="27" name="Shape 25"/>
          <p:cNvSpPr/>
          <p:nvPr/>
        </p:nvSpPr>
        <p:spPr>
          <a:xfrm>
            <a:off x="705326" y="6191845"/>
            <a:ext cx="6509147" cy="1486257"/>
          </a:xfrm>
          <a:prstGeom prst="roundRect">
            <a:avLst>
              <a:gd name="adj" fmla="val 7383"/>
            </a:avLst>
          </a:prstGeom>
          <a:solidFill>
            <a:srgbClr val="FFFFFF"/>
          </a:solidFill>
          <a:ln/>
        </p:spPr>
      </p:sp>
      <p:sp>
        <p:nvSpPr>
          <p:cNvPr id="28" name="Shape 26"/>
          <p:cNvSpPr/>
          <p:nvPr/>
        </p:nvSpPr>
        <p:spPr>
          <a:xfrm>
            <a:off x="705326" y="6168985"/>
            <a:ext cx="6509147" cy="91440"/>
          </a:xfrm>
          <a:prstGeom prst="roundRect">
            <a:avLst>
              <a:gd name="adj" fmla="val 92571"/>
            </a:avLst>
          </a:prstGeom>
          <a:solidFill>
            <a:srgbClr val="437066"/>
          </a:solidFill>
          <a:ln/>
        </p:spPr>
      </p:sp>
      <p:sp>
        <p:nvSpPr>
          <p:cNvPr id="29" name="Shape 27"/>
          <p:cNvSpPr/>
          <p:nvPr/>
        </p:nvSpPr>
        <p:spPr>
          <a:xfrm>
            <a:off x="3657600" y="5889546"/>
            <a:ext cx="604599" cy="604599"/>
          </a:xfrm>
          <a:prstGeom prst="roundRect">
            <a:avLst>
              <a:gd name="adj" fmla="val 151241"/>
            </a:avLst>
          </a:prstGeom>
          <a:solidFill>
            <a:srgbClr val="437066"/>
          </a:solidFill>
          <a:ln/>
        </p:spPr>
      </p:sp>
      <p:sp>
        <p:nvSpPr>
          <p:cNvPr id="30" name="Text 28"/>
          <p:cNvSpPr/>
          <p:nvPr/>
        </p:nvSpPr>
        <p:spPr>
          <a:xfrm>
            <a:off x="3838932" y="6040636"/>
            <a:ext cx="241816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5</a:t>
            </a:r>
            <a:endParaRPr lang="en-US" sz="1900" dirty="0"/>
          </a:p>
        </p:txBody>
      </p:sp>
      <p:sp>
        <p:nvSpPr>
          <p:cNvPr id="31" name="Text 29"/>
          <p:cNvSpPr/>
          <p:nvPr/>
        </p:nvSpPr>
        <p:spPr>
          <a:xfrm>
            <a:off x="929640" y="6695599"/>
            <a:ext cx="2519243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Formulario de Compra</a:t>
            </a:r>
            <a:endParaRPr lang="en-US" sz="1950" dirty="0"/>
          </a:p>
        </p:txBody>
      </p:sp>
      <p:sp>
        <p:nvSpPr>
          <p:cNvPr id="32" name="Text 30"/>
          <p:cNvSpPr/>
          <p:nvPr/>
        </p:nvSpPr>
        <p:spPr>
          <a:xfrm>
            <a:off x="929640" y="7131368"/>
            <a:ext cx="606051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Construir un formulario validado y funcional.</a:t>
            </a:r>
            <a:endParaRPr lang="en-US" sz="1550" dirty="0"/>
          </a:p>
        </p:txBody>
      </p:sp>
      <p:sp>
        <p:nvSpPr>
          <p:cNvPr id="33" name="Shape 31"/>
          <p:cNvSpPr/>
          <p:nvPr/>
        </p:nvSpPr>
        <p:spPr>
          <a:xfrm>
            <a:off x="7415927" y="6191845"/>
            <a:ext cx="6509147" cy="1486257"/>
          </a:xfrm>
          <a:prstGeom prst="roundRect">
            <a:avLst>
              <a:gd name="adj" fmla="val 7383"/>
            </a:avLst>
          </a:prstGeom>
          <a:solidFill>
            <a:srgbClr val="FFFFFF"/>
          </a:solidFill>
          <a:ln/>
        </p:spPr>
      </p:sp>
      <p:sp>
        <p:nvSpPr>
          <p:cNvPr id="34" name="Shape 32"/>
          <p:cNvSpPr/>
          <p:nvPr/>
        </p:nvSpPr>
        <p:spPr>
          <a:xfrm>
            <a:off x="7415927" y="6168985"/>
            <a:ext cx="6509147" cy="91440"/>
          </a:xfrm>
          <a:prstGeom prst="roundRect">
            <a:avLst>
              <a:gd name="adj" fmla="val 92571"/>
            </a:avLst>
          </a:prstGeom>
          <a:solidFill>
            <a:srgbClr val="437066"/>
          </a:solidFill>
          <a:ln/>
        </p:spPr>
      </p:sp>
      <p:sp>
        <p:nvSpPr>
          <p:cNvPr id="35" name="Shape 33"/>
          <p:cNvSpPr/>
          <p:nvPr/>
        </p:nvSpPr>
        <p:spPr>
          <a:xfrm>
            <a:off x="10368201" y="5889546"/>
            <a:ext cx="604599" cy="604599"/>
          </a:xfrm>
          <a:prstGeom prst="roundRect">
            <a:avLst>
              <a:gd name="adj" fmla="val 151241"/>
            </a:avLst>
          </a:prstGeom>
          <a:solidFill>
            <a:srgbClr val="437066"/>
          </a:solidFill>
          <a:ln/>
        </p:spPr>
      </p:sp>
      <p:sp>
        <p:nvSpPr>
          <p:cNvPr id="36" name="Text 34"/>
          <p:cNvSpPr/>
          <p:nvPr/>
        </p:nvSpPr>
        <p:spPr>
          <a:xfrm>
            <a:off x="10549533" y="6040636"/>
            <a:ext cx="241816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6</a:t>
            </a:r>
            <a:endParaRPr lang="en-US" sz="1900" dirty="0"/>
          </a:p>
        </p:txBody>
      </p:sp>
      <p:sp>
        <p:nvSpPr>
          <p:cNvPr id="37" name="Text 35"/>
          <p:cNvSpPr/>
          <p:nvPr/>
        </p:nvSpPr>
        <p:spPr>
          <a:xfrm>
            <a:off x="7640241" y="6695599"/>
            <a:ext cx="2688669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Panel de Administración</a:t>
            </a:r>
            <a:endParaRPr lang="en-US" sz="1950" dirty="0"/>
          </a:p>
        </p:txBody>
      </p:sp>
      <p:sp>
        <p:nvSpPr>
          <p:cNvPr id="38" name="Text 36"/>
          <p:cNvSpPr/>
          <p:nvPr/>
        </p:nvSpPr>
        <p:spPr>
          <a:xfrm>
            <a:off x="7640241" y="7131368"/>
            <a:ext cx="606051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Realizar un panel con CRUD completo y seguro.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162" y="1173837"/>
            <a:ext cx="5314474" cy="643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Requisitos del Proyecto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1162" y="2332673"/>
            <a:ext cx="3125510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Requisitos Funcionales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21162" y="2925008"/>
            <a:ext cx="3599497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Catálogo dinámico desde MySQL.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21162" y="3326725"/>
            <a:ext cx="3599497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Vista en formato tabla y "box".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21162" y="3728442"/>
            <a:ext cx="3599497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Fichas de producto con imagen, descripción, precio y plataforma.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21162" y="4459843"/>
            <a:ext cx="3599497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Carrito funcional: agregar, eliminar, vaciar y calcular total.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21162" y="5191244"/>
            <a:ext cx="3599497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Formulario de compra validado.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21162" y="5592961"/>
            <a:ext cx="3599497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Panel de administración integrado (CRUD).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21162" y="6324362"/>
            <a:ext cx="3599497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Login para administrador con contraseña protegida.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830961" y="2332673"/>
            <a:ext cx="3578781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Requisitos No Funcionales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4830961" y="2925008"/>
            <a:ext cx="3599497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Sitio responsivo (PC y móviles).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830961" y="3326725"/>
            <a:ext cx="3599497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Código organizado por carpetas.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830961" y="3728442"/>
            <a:ext cx="3599497" cy="989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Seguridad básica (password_hash, prepared statements).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830961" y="4789527"/>
            <a:ext cx="3599497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Uso de LocalStorage para persistencia de carrito.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830961" y="5520928"/>
            <a:ext cx="3599497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Rutas internas correctas y claras.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727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Mejoras Incorporadas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21731"/>
            <a:ext cx="7556421" cy="4435078"/>
          </a:xfrm>
          <a:prstGeom prst="roundRect">
            <a:avLst>
              <a:gd name="adj" fmla="val 214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429351"/>
            <a:ext cx="3770590" cy="2749987"/>
          </a:xfrm>
          <a:prstGeom prst="roundRect">
            <a:avLst>
              <a:gd name="adj" fmla="val 3464"/>
            </a:avLst>
          </a:prstGeom>
          <a:solidFill>
            <a:srgbClr val="DFECE9"/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656165"/>
            <a:ext cx="297680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Base de Datos Integrada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3500914"/>
            <a:ext cx="297680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Tabla 'juegos' con id, título, plataforma, género, precio, descripción, imagen.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058400" y="2429351"/>
            <a:ext cx="3770590" cy="2749987"/>
          </a:xfrm>
          <a:prstGeom prst="rect">
            <a:avLst/>
          </a:prstGeom>
          <a:solidFill>
            <a:srgbClr val="DFECE9"/>
          </a:solidFill>
          <a:ln/>
        </p:spPr>
      </p:sp>
      <p:sp>
        <p:nvSpPr>
          <p:cNvPr id="9" name="Shape 6"/>
          <p:cNvSpPr/>
          <p:nvPr/>
        </p:nvSpPr>
        <p:spPr>
          <a:xfrm>
            <a:off x="10058400" y="2429351"/>
            <a:ext cx="30480" cy="2749987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10" name="Text 7"/>
          <p:cNvSpPr/>
          <p:nvPr/>
        </p:nvSpPr>
        <p:spPr>
          <a:xfrm>
            <a:off x="10625376" y="2656165"/>
            <a:ext cx="297680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Panel Administrativo Seguro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625376" y="3500914"/>
            <a:ext cx="297680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Login con contraseña encriptada, listado, agregar, editar y eliminar juegos.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774912" y="3520797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6597" y="3662482"/>
            <a:ext cx="283488" cy="283488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6287810" y="5179338"/>
            <a:ext cx="7541181" cy="1669852"/>
          </a:xfrm>
          <a:prstGeom prst="rect">
            <a:avLst/>
          </a:prstGeom>
          <a:solidFill>
            <a:srgbClr val="DFECE9"/>
          </a:solidFill>
          <a:ln/>
        </p:spPr>
      </p:sp>
      <p:sp>
        <p:nvSpPr>
          <p:cNvPr id="15" name="Shape 11"/>
          <p:cNvSpPr/>
          <p:nvPr/>
        </p:nvSpPr>
        <p:spPr>
          <a:xfrm>
            <a:off x="6287810" y="5179338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16" name="Text 12"/>
          <p:cNvSpPr/>
          <p:nvPr/>
        </p:nvSpPr>
        <p:spPr>
          <a:xfrm>
            <a:off x="6514624" y="54061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Catálogo Dinámico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6514624" y="5896570"/>
            <a:ext cx="67473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Vistas (index, listado_box, listado_tabla, producto) obtienen info de MySQL.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6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5306" y="604123"/>
            <a:ext cx="7606189" cy="1373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Sistema de Carrito y Compra Mejorado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5306" y="2306598"/>
            <a:ext cx="3693200" cy="3075980"/>
          </a:xfrm>
          <a:prstGeom prst="roundRect">
            <a:avLst>
              <a:gd name="adj" fmla="val 4756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24826" y="2306598"/>
            <a:ext cx="121920" cy="3075980"/>
          </a:xfrm>
          <a:prstGeom prst="roundRect">
            <a:avLst>
              <a:gd name="adj" fmla="val 75687"/>
            </a:avLst>
          </a:prstGeom>
          <a:solidFill>
            <a:srgbClr val="437066"/>
          </a:solidFill>
          <a:ln/>
        </p:spPr>
      </p:sp>
      <p:sp>
        <p:nvSpPr>
          <p:cNvPr id="6" name="Text 3"/>
          <p:cNvSpPr/>
          <p:nvPr/>
        </p:nvSpPr>
        <p:spPr>
          <a:xfrm>
            <a:off x="6596896" y="2556748"/>
            <a:ext cx="3101459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Sistema de Carrito Completo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596896" y="3375065"/>
            <a:ext cx="3101459" cy="1757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Botón "Agregar al carrito", persistencia en LocalStorage, eliminar ítems, vaciar carrito, cálculo de totales, contador visible.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8176" y="2306598"/>
            <a:ext cx="3693319" cy="3075980"/>
          </a:xfrm>
          <a:prstGeom prst="roundRect">
            <a:avLst>
              <a:gd name="adj" fmla="val 4756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37696" y="2306598"/>
            <a:ext cx="121920" cy="3075980"/>
          </a:xfrm>
          <a:prstGeom prst="roundRect">
            <a:avLst>
              <a:gd name="adj" fmla="val 75687"/>
            </a:avLst>
          </a:prstGeom>
          <a:solidFill>
            <a:srgbClr val="437066"/>
          </a:solidFill>
          <a:ln/>
        </p:spPr>
      </p:sp>
      <p:sp>
        <p:nvSpPr>
          <p:cNvPr id="10" name="Text 7"/>
          <p:cNvSpPr/>
          <p:nvPr/>
        </p:nvSpPr>
        <p:spPr>
          <a:xfrm>
            <a:off x="10509766" y="2556748"/>
            <a:ext cx="3101578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Página de Compra Mejorada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509766" y="3375065"/>
            <a:ext cx="3101578" cy="1405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Resumen dinámico del carrito, validación completa, mensaje de confirmación al finalizar compra.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55306" y="5602248"/>
            <a:ext cx="3693200" cy="2029778"/>
          </a:xfrm>
          <a:prstGeom prst="roundRect">
            <a:avLst>
              <a:gd name="adj" fmla="val 7208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24826" y="5602248"/>
            <a:ext cx="121920" cy="2029778"/>
          </a:xfrm>
          <a:prstGeom prst="roundRect">
            <a:avLst>
              <a:gd name="adj" fmla="val 75687"/>
            </a:avLst>
          </a:prstGeom>
          <a:solidFill>
            <a:srgbClr val="437066"/>
          </a:solidFill>
          <a:ln/>
        </p:spPr>
      </p:sp>
      <p:sp>
        <p:nvSpPr>
          <p:cNvPr id="14" name="Text 11"/>
          <p:cNvSpPr/>
          <p:nvPr/>
        </p:nvSpPr>
        <p:spPr>
          <a:xfrm>
            <a:off x="6596896" y="5852398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Rutas y Diseño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596896" y="6327458"/>
            <a:ext cx="3101459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Corrección total de rutas por carpetas y restauración del diseño original con PHP.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5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Tecnologías Utilizadas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07933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04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Frontend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9536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HTML5, CSS3, JavaScript, LocalStorage, Diseño responsivo.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507933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304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Backend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79536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PHP 8, MySQL, Prepared statements, Validación y sesiones.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507933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304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Seguridad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79536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Login admin con password_hash(), sanitización de datos, control de acceso, evita SQL Injection.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2025-11-18T19:23:51Z</dcterms:created>
  <dcterms:modified xsi:type="dcterms:W3CDTF">2025-11-18T19:23:51Z</dcterms:modified>
</cp:coreProperties>
</file>